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3" r:id="rId1"/>
  </p:sldMasterIdLst>
  <p:notesMasterIdLst>
    <p:notesMasterId r:id="rId36"/>
  </p:notesMasterIdLst>
  <p:sldIdLst>
    <p:sldId id="256" r:id="rId2"/>
    <p:sldId id="271" r:id="rId3"/>
    <p:sldId id="295" r:id="rId4"/>
    <p:sldId id="283" r:id="rId5"/>
    <p:sldId id="284" r:id="rId6"/>
    <p:sldId id="285" r:id="rId7"/>
    <p:sldId id="288" r:id="rId8"/>
    <p:sldId id="289" r:id="rId9"/>
    <p:sldId id="286" r:id="rId10"/>
    <p:sldId id="290" r:id="rId11"/>
    <p:sldId id="287" r:id="rId12"/>
    <p:sldId id="269" r:id="rId13"/>
    <p:sldId id="275" r:id="rId14"/>
    <p:sldId id="276" r:id="rId15"/>
    <p:sldId id="268" r:id="rId16"/>
    <p:sldId id="277" r:id="rId17"/>
    <p:sldId id="260" r:id="rId18"/>
    <p:sldId id="261" r:id="rId19"/>
    <p:sldId id="262" r:id="rId20"/>
    <p:sldId id="266" r:id="rId21"/>
    <p:sldId id="279" r:id="rId22"/>
    <p:sldId id="296" r:id="rId23"/>
    <p:sldId id="280" r:id="rId24"/>
    <p:sldId id="297" r:id="rId25"/>
    <p:sldId id="298" r:id="rId26"/>
    <p:sldId id="293" r:id="rId27"/>
    <p:sldId id="294" r:id="rId28"/>
    <p:sldId id="263" r:id="rId29"/>
    <p:sldId id="278" r:id="rId30"/>
    <p:sldId id="264" r:id="rId31"/>
    <p:sldId id="267" r:id="rId32"/>
    <p:sldId id="281" r:id="rId33"/>
    <p:sldId id="273" r:id="rId34"/>
    <p:sldId id="27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5" autoAdjust="0"/>
    <p:restoredTop sz="82292" autoAdjust="0"/>
  </p:normalViewPr>
  <p:slideViewPr>
    <p:cSldViewPr snapToGrid="0" snapToObjects="1">
      <p:cViewPr>
        <p:scale>
          <a:sx n="72" d="100"/>
          <a:sy n="72" d="100"/>
        </p:scale>
        <p:origin x="-1950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22264-8A84-2747-858E-84835EA88BD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22B7-EE11-A54B-AA72-A79C9228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Mesolimbic dopaminergic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system</a:t>
            </a:r>
            <a:r>
              <a:rPr lang="en-US" baseline="0" dirty="0" err="1" smtClean="0">
                <a:sym typeface="Wingdings"/>
              </a:rPr>
              <a:t>originates</a:t>
            </a:r>
            <a:r>
              <a:rPr lang="en-US" baseline="0" dirty="0" smtClean="0">
                <a:sym typeface="Wingdings"/>
              </a:rPr>
              <a:t> in VTA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2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**indicates that the regions</a:t>
            </a:r>
            <a:r>
              <a:rPr lang="en-US" baseline="0" dirty="0" smtClean="0"/>
              <a:t> activated by optical inactivation not restricted to the direct target areas of the VTA DA neurons </a:t>
            </a:r>
            <a:r>
              <a:rPr lang="en-US" baseline="0" dirty="0" smtClean="0">
                <a:sym typeface="Wingdings"/>
              </a:rPr>
              <a:t>also include regions that could be activated indirectly by neural circuitry. </a:t>
            </a:r>
          </a:p>
          <a:p>
            <a:r>
              <a:rPr lang="en-US" baseline="0" dirty="0" smtClean="0">
                <a:sym typeface="Wingdings"/>
              </a:rPr>
              <a:t>**suggest that since is a </a:t>
            </a:r>
            <a:r>
              <a:rPr lang="en-US" baseline="0" dirty="0" err="1" smtClean="0">
                <a:sym typeface="Wingdings"/>
              </a:rPr>
              <a:t>circiry</a:t>
            </a:r>
            <a:r>
              <a:rPr lang="en-US" baseline="0" dirty="0" smtClean="0">
                <a:sym typeface="Wingdings"/>
              </a:rPr>
              <a:t> thing.. Could evoke other brain functions like anxiety, fear, stress-responses.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2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Measured</a:t>
            </a:r>
            <a:r>
              <a:rPr lang="en-US" baseline="0" dirty="0" smtClean="0"/>
              <a:t> the latency for the animals to enter the dark chamber 24 hours after bing shocked…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22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Fos</a:t>
            </a:r>
            <a:r>
              <a:rPr lang="en-US" baseline="0" dirty="0" smtClean="0"/>
              <a:t> activation observed more in the </a:t>
            </a:r>
            <a:r>
              <a:rPr lang="en-US" baseline="0" dirty="0" err="1" smtClean="0"/>
              <a:t>Penk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espressing</a:t>
            </a:r>
            <a:r>
              <a:rPr lang="en-US" baseline="0" dirty="0" smtClean="0"/>
              <a:t> cells</a:t>
            </a:r>
            <a:r>
              <a:rPr lang="en-US" baseline="0" dirty="0" smtClean="0">
                <a:sym typeface="Wingdings"/>
              </a:rPr>
              <a:t> which lead lead to the hypothesis that DA signaling through D2 could play role in aversive conditioning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08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***B &amp; C (shows posttest)</a:t>
            </a:r>
            <a:r>
              <a:rPr lang="en-US" baseline="0" dirty="0" smtClean="0">
                <a:sym typeface="Wingdings"/>
              </a:rPr>
              <a:t> TH-</a:t>
            </a:r>
            <a:r>
              <a:rPr lang="en-US" baseline="0" dirty="0" err="1" smtClean="0">
                <a:sym typeface="Wingdings"/>
              </a:rPr>
              <a:t>Cre</a:t>
            </a:r>
            <a:r>
              <a:rPr lang="en-US" baseline="0" dirty="0" smtClean="0">
                <a:sym typeface="Wingdings"/>
              </a:rPr>
              <a:t> avoided staying in the optical stimulation chamber Because DA neurons inactivated? 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**F Sig difference between TH between pretest &amp; </a:t>
            </a:r>
            <a:r>
              <a:rPr lang="en-US" baseline="0" dirty="0" err="1" smtClean="0">
                <a:sym typeface="Wingdings"/>
              </a:rPr>
              <a:t>pos</a:t>
            </a:r>
            <a:r>
              <a:rPr lang="en-US" baseline="0" dirty="0" smtClean="0">
                <a:sym typeface="Wingdings"/>
              </a:rPr>
              <a:t> no sig in WT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06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charset="0"/>
                <a:cs typeface="msgothic" charset="0"/>
              </a:rPr>
              <a:t>**to specify </a:t>
            </a:r>
            <a:r>
              <a:rPr lang="en-GB" dirty="0" err="1" smtClean="0">
                <a:latin typeface="Arial" charset="0"/>
                <a:cs typeface="msgothic" charset="0"/>
              </a:rPr>
              <a:t>wiich</a:t>
            </a:r>
            <a:r>
              <a:rPr lang="en-GB" baseline="0" dirty="0" smtClean="0">
                <a:latin typeface="Arial" charset="0"/>
                <a:cs typeface="msgothic" charset="0"/>
              </a:rPr>
              <a:t> DA receptors were causing </a:t>
            </a:r>
            <a:r>
              <a:rPr lang="en-GB" baseline="0" dirty="0" err="1" smtClean="0">
                <a:latin typeface="Arial" charset="0"/>
                <a:cs typeface="msgothic" charset="0"/>
              </a:rPr>
              <a:t>aversicy</a:t>
            </a:r>
            <a:r>
              <a:rPr lang="en-GB" baseline="0" dirty="0" smtClean="0">
                <a:latin typeface="Arial" charset="0"/>
                <a:cs typeface="msgothic" charset="0"/>
              </a:rPr>
              <a:t> </a:t>
            </a:r>
            <a:r>
              <a:rPr lang="en-GB" baseline="0" dirty="0" err="1" smtClean="0">
                <a:latin typeface="Arial" charset="0"/>
                <a:cs typeface="msgothic" charset="0"/>
              </a:rPr>
              <a:t>behavior</a:t>
            </a:r>
            <a:r>
              <a:rPr lang="en-GB" baseline="0" dirty="0" smtClean="0">
                <a:latin typeface="Arial" charset="0"/>
                <a:cs typeface="msgothic" charset="0"/>
              </a:rPr>
              <a:t> in </a:t>
            </a:r>
            <a:r>
              <a:rPr lang="en-GB" baseline="0" dirty="0" err="1" smtClean="0">
                <a:latin typeface="Arial" charset="0"/>
                <a:cs typeface="msgothic" charset="0"/>
              </a:rPr>
              <a:t>Nac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 </a:t>
            </a:r>
            <a:r>
              <a:rPr lang="en-GB" baseline="0" dirty="0" err="1" smtClean="0">
                <a:latin typeface="Arial" charset="0"/>
                <a:cs typeface="msgothic" charset="0"/>
                <a:sym typeface="Wingdings"/>
              </a:rPr>
              <a:t>specfically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 </a:t>
            </a:r>
            <a:r>
              <a:rPr lang="en-GB" baseline="0" dirty="0" err="1" smtClean="0">
                <a:latin typeface="Arial" charset="0"/>
                <a:cs typeface="msgothic" charset="0"/>
                <a:sym typeface="Wingdings"/>
              </a:rPr>
              <a:t>surpressed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 each DA receptor with </a:t>
            </a:r>
            <a:r>
              <a:rPr lang="en-GB" baseline="0" dirty="0" err="1" smtClean="0">
                <a:latin typeface="Arial" charset="0"/>
                <a:cs typeface="msgothic" charset="0"/>
                <a:sym typeface="Wingdings"/>
              </a:rPr>
              <a:t>lentivirus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 (</a:t>
            </a:r>
            <a:r>
              <a:rPr lang="en-GB" baseline="0" dirty="0" err="1" smtClean="0">
                <a:latin typeface="Arial" charset="0"/>
                <a:cs typeface="msgothic" charset="0"/>
                <a:sym typeface="Wingdings"/>
              </a:rPr>
              <a:t>mCherry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) in </a:t>
            </a:r>
            <a:r>
              <a:rPr lang="en-GB" baseline="0" dirty="0" err="1" smtClean="0">
                <a:latin typeface="Arial" charset="0"/>
                <a:cs typeface="msgothic" charset="0"/>
                <a:sym typeface="Wingdings"/>
              </a:rPr>
              <a:t>Nac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**2 weeks later showed that this </a:t>
            </a:r>
            <a:r>
              <a:rPr lang="en-GB" baseline="0" dirty="0" err="1" smtClean="0">
                <a:latin typeface="Arial" charset="0"/>
                <a:cs typeface="msgothic" charset="0"/>
                <a:sym typeface="Wingdings"/>
              </a:rPr>
              <a:t>mCherry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 was localized to </a:t>
            </a:r>
            <a:r>
              <a:rPr lang="en-GB" baseline="0" dirty="0" err="1" smtClean="0">
                <a:latin typeface="Arial" charset="0"/>
                <a:cs typeface="msgothic" charset="0"/>
                <a:sym typeface="Wingdings"/>
              </a:rPr>
              <a:t>Nac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 __&gt; 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**C is just showing that the </a:t>
            </a:r>
            <a:r>
              <a:rPr lang="en-GB" baseline="0" dirty="0" err="1" smtClean="0">
                <a:latin typeface="Arial" charset="0"/>
                <a:cs typeface="msgothic" charset="0"/>
                <a:sym typeface="Wingdings"/>
              </a:rPr>
              <a:t>lentirviral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 vectors that </a:t>
            </a:r>
            <a:r>
              <a:rPr lang="en-GB" baseline="0" dirty="0" err="1" smtClean="0">
                <a:latin typeface="Arial" charset="0"/>
                <a:cs typeface="msgothic" charset="0"/>
                <a:sym typeface="Wingdings"/>
              </a:rPr>
              <a:t>expreshed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 </a:t>
            </a:r>
            <a:r>
              <a:rPr lang="en-GB" baseline="0" dirty="0" err="1" smtClean="0">
                <a:latin typeface="Arial" charset="0"/>
                <a:cs typeface="msgothic" charset="0"/>
                <a:sym typeface="Wingdings"/>
              </a:rPr>
              <a:t>shRNA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 specific for D1 &amp; D2 supressed target RNAs &amp; down-regulated the protein products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Arial" charset="0"/>
              <a:cs typeface="ms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92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charset="0"/>
                <a:cs typeface="msgothic" charset="0"/>
              </a:rPr>
              <a:t>**Results</a:t>
            </a:r>
            <a:r>
              <a:rPr lang="en-GB" baseline="0" dirty="0" smtClean="0">
                <a:latin typeface="Arial" charset="0"/>
                <a:cs typeface="msgothic" charset="0"/>
              </a:rPr>
              <a:t> indicate that aversive behaviour to the place conditioned by the DA inactivation was specifically evoke through D2R</a:t>
            </a:r>
            <a:r>
              <a:rPr lang="en-GB" baseline="0" dirty="0" smtClean="0">
                <a:latin typeface="Arial" charset="0"/>
                <a:cs typeface="msgothic" charset="0"/>
                <a:sym typeface="Wingdings"/>
              </a:rPr>
              <a:t> not D1R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Arial" charset="0"/>
              <a:cs typeface="msgothic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charset="0"/>
                <a:cs typeface="msgothic" charset="0"/>
              </a:rPr>
              <a:t>DA </a:t>
            </a:r>
            <a:r>
              <a:rPr lang="en-GB" dirty="0" err="1" smtClean="0">
                <a:latin typeface="Arial" charset="0"/>
                <a:cs typeface="msgothic" charset="0"/>
              </a:rPr>
              <a:t>signaling</a:t>
            </a:r>
            <a:r>
              <a:rPr lang="en-GB" dirty="0" smtClean="0">
                <a:latin typeface="Arial" charset="0"/>
                <a:cs typeface="msgothic" charset="0"/>
              </a:rPr>
              <a:t> through D2R is critical for </a:t>
            </a:r>
            <a:r>
              <a:rPr lang="en-GB" dirty="0" err="1" smtClean="0">
                <a:latin typeface="Arial" charset="0"/>
                <a:cs typeface="msgothic" charset="0"/>
              </a:rPr>
              <a:t>optogenetically</a:t>
            </a:r>
            <a:r>
              <a:rPr lang="en-GB" dirty="0" smtClean="0">
                <a:latin typeface="Arial" charset="0"/>
                <a:cs typeface="msgothic" charset="0"/>
              </a:rPr>
              <a:t> induced CPA. (</a:t>
            </a:r>
            <a:r>
              <a:rPr lang="en-GB" i="1" dirty="0" smtClean="0">
                <a:latin typeface="Arial" charset="0"/>
                <a:cs typeface="msgothic" charset="0"/>
              </a:rPr>
              <a:t>D</a:t>
            </a:r>
            <a:r>
              <a:rPr lang="en-GB" dirty="0" smtClean="0">
                <a:latin typeface="Arial" charset="0"/>
                <a:cs typeface="msgothic" charset="0"/>
              </a:rPr>
              <a:t>) Time course of time spent in the stimulated chamber relative to that in the </a:t>
            </a:r>
            <a:r>
              <a:rPr lang="en-GB" dirty="0" err="1" smtClean="0">
                <a:latin typeface="Arial" charset="0"/>
                <a:cs typeface="msgothic" charset="0"/>
              </a:rPr>
              <a:t>nonstimulated</a:t>
            </a:r>
            <a:r>
              <a:rPr lang="en-GB" dirty="0" smtClean="0">
                <a:latin typeface="Arial" charset="0"/>
                <a:cs typeface="msgothic" charset="0"/>
              </a:rPr>
              <a:t> chamber in the CPA test. TH-</a:t>
            </a:r>
            <a:r>
              <a:rPr lang="en-GB" dirty="0" err="1" smtClean="0">
                <a:latin typeface="Arial" charset="0"/>
                <a:cs typeface="msgothic" charset="0"/>
              </a:rPr>
              <a:t>Cre</a:t>
            </a:r>
            <a:r>
              <a:rPr lang="en-GB" dirty="0" smtClean="0">
                <a:latin typeface="Arial" charset="0"/>
                <a:cs typeface="msgothic" charset="0"/>
              </a:rPr>
              <a:t> mice injected with shD2R-containing </a:t>
            </a:r>
            <a:r>
              <a:rPr lang="en-GB" dirty="0" err="1" smtClean="0">
                <a:latin typeface="Arial" charset="0"/>
                <a:cs typeface="msgothic" charset="0"/>
              </a:rPr>
              <a:t>lentivirus</a:t>
            </a:r>
            <a:r>
              <a:rPr lang="en-GB" dirty="0" smtClean="0">
                <a:latin typeface="Arial" charset="0"/>
                <a:cs typeface="msgothic" charset="0"/>
              </a:rPr>
              <a:t> showed significantly different </a:t>
            </a:r>
            <a:r>
              <a:rPr lang="en-GB" dirty="0" err="1" smtClean="0">
                <a:latin typeface="Arial" charset="0"/>
                <a:cs typeface="msgothic" charset="0"/>
              </a:rPr>
              <a:t>behavioral</a:t>
            </a:r>
            <a:r>
              <a:rPr lang="en-GB" dirty="0" smtClean="0">
                <a:latin typeface="Arial" charset="0"/>
                <a:cs typeface="msgothic" charset="0"/>
              </a:rPr>
              <a:t> performance (</a:t>
            </a:r>
            <a:r>
              <a:rPr lang="en-GB" i="1" dirty="0" smtClean="0">
                <a:latin typeface="Arial" charset="0"/>
                <a:cs typeface="msgothic" charset="0"/>
              </a:rPr>
              <a:t>F</a:t>
            </a:r>
            <a:r>
              <a:rPr lang="en-GB" baseline="-33000" dirty="0" smtClean="0">
                <a:latin typeface="Arial" charset="0"/>
                <a:cs typeface="msgothic" charset="0"/>
              </a:rPr>
              <a:t>6,66</a:t>
            </a:r>
            <a:r>
              <a:rPr lang="en-GB" dirty="0" smtClean="0">
                <a:latin typeface="Arial" charset="0"/>
                <a:cs typeface="msgothic" charset="0"/>
              </a:rPr>
              <a:t> = 13.96, </a:t>
            </a:r>
            <a:r>
              <a:rPr lang="en-GB" i="1" dirty="0" smtClean="0">
                <a:latin typeface="Arial" charset="0"/>
                <a:cs typeface="msgothic" charset="0"/>
              </a:rPr>
              <a:t>P</a:t>
            </a:r>
            <a:r>
              <a:rPr lang="en-GB" dirty="0" smtClean="0">
                <a:latin typeface="Arial" charset="0"/>
                <a:cs typeface="msgothic" charset="0"/>
              </a:rPr>
              <a:t> &lt; 0.0001, </a:t>
            </a:r>
            <a:r>
              <a:rPr lang="en-GB" i="1" dirty="0" smtClean="0">
                <a:latin typeface="Arial" charset="0"/>
                <a:cs typeface="msgothic" charset="0"/>
              </a:rPr>
              <a:t>n</a:t>
            </a:r>
            <a:r>
              <a:rPr lang="en-GB" dirty="0" smtClean="0">
                <a:latin typeface="Arial" charset="0"/>
                <a:cs typeface="msgothic" charset="0"/>
              </a:rPr>
              <a:t> = 8–9). (</a:t>
            </a:r>
            <a:r>
              <a:rPr lang="en-GB" i="1" dirty="0" smtClean="0">
                <a:latin typeface="Arial" charset="0"/>
                <a:cs typeface="msgothic" charset="0"/>
              </a:rPr>
              <a:t>E</a:t>
            </a:r>
            <a:r>
              <a:rPr lang="en-GB" dirty="0" smtClean="0">
                <a:latin typeface="Arial" charset="0"/>
                <a:cs typeface="msgothic" charset="0"/>
              </a:rPr>
              <a:t>) Time spent in the stimulated chamber was subtracted from that in the </a:t>
            </a:r>
            <a:r>
              <a:rPr lang="en-GB" dirty="0" err="1" smtClean="0">
                <a:latin typeface="Arial" charset="0"/>
                <a:cs typeface="msgothic" charset="0"/>
              </a:rPr>
              <a:t>nonstimulated</a:t>
            </a:r>
            <a:r>
              <a:rPr lang="en-GB" dirty="0" smtClean="0">
                <a:latin typeface="Arial" charset="0"/>
                <a:cs typeface="msgothic" charset="0"/>
              </a:rPr>
              <a:t> chamber. </a:t>
            </a:r>
            <a:r>
              <a:rPr lang="en-GB" dirty="0" err="1" smtClean="0">
                <a:latin typeface="Arial" charset="0"/>
                <a:cs typeface="msgothic" charset="0"/>
              </a:rPr>
              <a:t>Lenti:mCherry</a:t>
            </a:r>
            <a:r>
              <a:rPr lang="en-GB" dirty="0" smtClean="0">
                <a:latin typeface="Arial" charset="0"/>
                <a:cs typeface="msgothic" charset="0"/>
              </a:rPr>
              <a:t>- or Lenti:shD1R-injected TH-</a:t>
            </a:r>
            <a:r>
              <a:rPr lang="en-GB" dirty="0" err="1" smtClean="0">
                <a:latin typeface="Arial" charset="0"/>
                <a:cs typeface="msgothic" charset="0"/>
              </a:rPr>
              <a:t>Cre</a:t>
            </a:r>
            <a:r>
              <a:rPr lang="en-GB" dirty="0" smtClean="0">
                <a:latin typeface="Arial" charset="0"/>
                <a:cs typeface="msgothic" charset="0"/>
              </a:rPr>
              <a:t> mice showed significantly reduced staying in the stimulated chamber at the </a:t>
            </a:r>
            <a:r>
              <a:rPr lang="en-GB" dirty="0" err="1" smtClean="0">
                <a:latin typeface="Arial" charset="0"/>
                <a:cs typeface="msgothic" charset="0"/>
              </a:rPr>
              <a:t>posttest</a:t>
            </a:r>
            <a:r>
              <a:rPr lang="en-GB" dirty="0" smtClean="0">
                <a:latin typeface="Arial" charset="0"/>
                <a:cs typeface="msgothic" charset="0"/>
              </a:rPr>
              <a:t>, whereas Lenti:shD2R-injected TH-</a:t>
            </a:r>
            <a:r>
              <a:rPr lang="en-GB" dirty="0" err="1" smtClean="0">
                <a:latin typeface="Arial" charset="0"/>
                <a:cs typeface="msgothic" charset="0"/>
              </a:rPr>
              <a:t>Cre</a:t>
            </a:r>
            <a:r>
              <a:rPr lang="en-GB" dirty="0" smtClean="0">
                <a:latin typeface="Arial" charset="0"/>
                <a:cs typeface="msgothic" charset="0"/>
              </a:rPr>
              <a:t> mice showed a significant difference in </a:t>
            </a:r>
            <a:r>
              <a:rPr lang="en-GB" dirty="0" err="1" smtClean="0">
                <a:latin typeface="Arial" charset="0"/>
                <a:cs typeface="msgothic" charset="0"/>
              </a:rPr>
              <a:t>behavior</a:t>
            </a:r>
            <a:r>
              <a:rPr lang="en-GB" dirty="0" smtClean="0">
                <a:latin typeface="Arial" charset="0"/>
                <a:cs typeface="msgothic" charset="0"/>
              </a:rPr>
              <a:t> compared with </a:t>
            </a:r>
            <a:r>
              <a:rPr lang="en-GB" dirty="0" err="1" smtClean="0">
                <a:latin typeface="Arial" charset="0"/>
                <a:cs typeface="msgothic" charset="0"/>
              </a:rPr>
              <a:t>Lenti:mCherry</a:t>
            </a:r>
            <a:r>
              <a:rPr lang="en-GB" dirty="0" smtClean="0">
                <a:latin typeface="Arial" charset="0"/>
                <a:cs typeface="msgothic" charset="0"/>
              </a:rPr>
              <a:t>- or Lenti:shD1R-injected TH-</a:t>
            </a:r>
            <a:r>
              <a:rPr lang="en-GB" dirty="0" err="1" smtClean="0">
                <a:latin typeface="Arial" charset="0"/>
                <a:cs typeface="msgothic" charset="0"/>
              </a:rPr>
              <a:t>Cre</a:t>
            </a:r>
            <a:r>
              <a:rPr lang="en-GB" dirty="0" smtClean="0">
                <a:latin typeface="Arial" charset="0"/>
                <a:cs typeface="msgothic" charset="0"/>
              </a:rPr>
              <a:t> mice (</a:t>
            </a:r>
            <a:r>
              <a:rPr lang="en-GB" i="1" dirty="0" smtClean="0">
                <a:latin typeface="Arial" charset="0"/>
                <a:cs typeface="msgothic" charset="0"/>
              </a:rPr>
              <a:t>F</a:t>
            </a:r>
            <a:r>
              <a:rPr lang="en-GB" baseline="-33000" dirty="0" smtClean="0">
                <a:latin typeface="Arial" charset="0"/>
                <a:cs typeface="msgothic" charset="0"/>
              </a:rPr>
              <a:t>5,44</a:t>
            </a:r>
            <a:r>
              <a:rPr lang="en-GB" dirty="0" smtClean="0">
                <a:latin typeface="Arial" charset="0"/>
                <a:cs typeface="msgothic" charset="0"/>
              </a:rPr>
              <a:t> = 39.30, </a:t>
            </a:r>
            <a:r>
              <a:rPr lang="en-GB" i="1" dirty="0" smtClean="0">
                <a:latin typeface="Arial" charset="0"/>
                <a:cs typeface="msgothic" charset="0"/>
              </a:rPr>
              <a:t>P</a:t>
            </a:r>
            <a:r>
              <a:rPr lang="en-GB" dirty="0" smtClean="0">
                <a:latin typeface="Arial" charset="0"/>
                <a:cs typeface="msgothic" charset="0"/>
              </a:rPr>
              <a:t> &lt; 0.0001; post hoc test, ***</a:t>
            </a:r>
            <a:r>
              <a:rPr lang="en-GB" i="1" dirty="0" smtClean="0">
                <a:latin typeface="Arial" charset="0"/>
                <a:cs typeface="msgothic" charset="0"/>
              </a:rPr>
              <a:t>P</a:t>
            </a:r>
            <a:r>
              <a:rPr lang="en-GB" dirty="0" smtClean="0">
                <a:latin typeface="Arial" charset="0"/>
                <a:cs typeface="msgothic" charset="0"/>
              </a:rPr>
              <a:t> &lt; 0.001, </a:t>
            </a:r>
            <a:r>
              <a:rPr lang="en-GB" dirty="0" err="1" smtClean="0">
                <a:latin typeface="Arial" charset="0"/>
                <a:cs typeface="msgothic" charset="0"/>
              </a:rPr>
              <a:t>n.s</a:t>
            </a:r>
            <a:r>
              <a:rPr lang="en-GB" dirty="0" smtClean="0">
                <a:latin typeface="Arial" charset="0"/>
                <a:cs typeface="msgothic" charset="0"/>
              </a:rPr>
              <a:t>., not significant, </a:t>
            </a:r>
            <a:r>
              <a:rPr lang="en-GB" i="1" dirty="0" smtClean="0">
                <a:latin typeface="Arial" charset="0"/>
                <a:cs typeface="msgothic" charset="0"/>
              </a:rPr>
              <a:t>n</a:t>
            </a:r>
            <a:r>
              <a:rPr lang="en-GB" dirty="0" smtClean="0">
                <a:latin typeface="Arial" charset="0"/>
                <a:cs typeface="msgothic" charset="0"/>
              </a:rPr>
              <a:t> = 8–9).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92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**could other</a:t>
            </a:r>
            <a:r>
              <a:rPr lang="en-US" baseline="0" dirty="0" smtClean="0"/>
              <a:t> DA neuron projections explain the aversive behavior-</a:t>
            </a:r>
            <a:r>
              <a:rPr lang="en-US" baseline="0" dirty="0" smtClean="0">
                <a:sym typeface="Wingdings"/>
              </a:rPr>
              <a:t> because of stressful/fearful stimuli not because of the reward/punishment?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7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shown</a:t>
            </a:r>
            <a:r>
              <a:rPr lang="en-US" baseline="0" dirty="0" smtClean="0"/>
              <a:t> earlier in the article with the results.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Positivie</a:t>
            </a:r>
            <a:r>
              <a:rPr lang="en-US" dirty="0" smtClean="0"/>
              <a:t> means the</a:t>
            </a:r>
            <a:r>
              <a:rPr lang="en-US" baseline="0" dirty="0" smtClean="0"/>
              <a:t> mice had the excitatory GABA </a:t>
            </a:r>
          </a:p>
          <a:p>
            <a:endParaRPr lang="en-US" baseline="0" dirty="0" smtClean="0"/>
          </a:p>
          <a:p>
            <a:r>
              <a:rPr lang="en-US" dirty="0" smtClean="0"/>
              <a:t>1 day pretest</a:t>
            </a:r>
            <a:r>
              <a:rPr lang="en-US" dirty="0" smtClean="0">
                <a:sym typeface="Wingdings"/>
              </a:rPr>
              <a:t>2 days conditioning 1 day posttest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0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Remember: activating GABA</a:t>
            </a:r>
            <a:r>
              <a:rPr lang="en-US" dirty="0" smtClean="0">
                <a:sym typeface="Wingdings"/>
              </a:rPr>
              <a:t> inhibits DA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** leads to conditioned place aversion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weeks </a:t>
            </a:r>
            <a:r>
              <a:rPr lang="en-US" baseline="0" dirty="0" err="1" smtClean="0"/>
              <a:t>later</a:t>
            </a:r>
            <a:r>
              <a:rPr lang="en-US" baseline="0" dirty="0" err="1" smtClean="0">
                <a:sym typeface="Wingdings"/>
              </a:rPr>
              <a:t>Arch-eCFP</a:t>
            </a:r>
            <a:r>
              <a:rPr lang="en-US" baseline="0" dirty="0" smtClean="0">
                <a:sym typeface="Wingdings"/>
              </a:rPr>
              <a:t> restrictedly detected in the VTA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4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vivo electrophysiological recording for the inactivation of Arch-expressing DA neurons by optical stimulation. (A) Scheme for in vivo recording from DA neurons in the VTA and optical stimulation. (B and C) Single-unit recording (B) and raster plot (C) of an Arch-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eGFP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–expressing DA neuron. Firings were inhibited by optical stimulation (green rectangles). An averaged spike waveform of a typical DA neuron is shown in the Inset. (D) Firing rates of Arch-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eGFP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expressing DA neurons. During optical stimulation, the firing rate was decreased to 0.07 ± 0.02 Hz (t12 = 13.55, ***P &lt; 0.0001; paired t test, n = 13).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4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**Shows</a:t>
            </a:r>
            <a:r>
              <a:rPr lang="en-US" baseline="0" dirty="0" smtClean="0"/>
              <a:t> that hyperpolarization (inactivation) of DA neurons caused short term aversive behavior </a:t>
            </a:r>
          </a:p>
          <a:p>
            <a:r>
              <a:rPr lang="en-US" baseline="0" dirty="0" smtClean="0"/>
              <a:t>**also showed that hyperpolarization was a signal fore aversive learning </a:t>
            </a:r>
            <a:r>
              <a:rPr lang="en-US" baseline="0" dirty="0" smtClean="0">
                <a:sym typeface="Wingdings"/>
              </a:rPr>
              <a:t> (like a conditioned stimulus) against the dark room </a:t>
            </a:r>
          </a:p>
          <a:p>
            <a:r>
              <a:rPr lang="en-US" baseline="0" dirty="0" smtClean="0">
                <a:sym typeface="Wingdings"/>
              </a:rPr>
              <a:t>**Also suggest that the inactivation of the DA neurons played a casual role in short and long term aversive learning -not so sure I agree with these because how did they demonstrate prolonged?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</a:t>
            </a:r>
            <a:r>
              <a:rPr lang="en-US" baseline="0" dirty="0" smtClean="0"/>
              <a:t> levels evaluated by electrical stimulation of VTA</a:t>
            </a:r>
            <a:r>
              <a:rPr lang="en-US" baseline="0" dirty="0" smtClean="0">
                <a:sym typeface="Wingdings"/>
              </a:rPr>
              <a:t> also looked @ w/ optical stimulation. Showed that DA release significantly reduced by optical stimulation</a:t>
            </a:r>
          </a:p>
          <a:p>
            <a:endParaRPr lang="en-US" baseline="0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Optical inactivation of DA neurons in the VTA suppresses evoked DA response 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(A) Background-subtracted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voltammograms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showing DA release 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electrical stimulation with (Right) and without (Left) optical stimulation of the VTA. The y axis is the applied potential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Eapp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versus Ag/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AgCl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reference electrode); and the x axis, the recording time. Current changes at the electrode are encoded in color. An increase in the DA level was seen during electrical stimulation with the applied potential of ∼0.650 V (oxidation peak encoded as red). (B) Representative voltammetry traces obtained by electrical stimulations with or without optical stimulation. (Inset) Background-subtracted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voltammogram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taken from the peak of the reaction, indicating that the signal measured was DA on the basis of comparison with that of DA obtained in a solution. (C) Peak levels of DA release evoked by electrical stimulation. Optical stimulation of Arch-expressing DA neurons resulted in reduced peak DA levels evoked by electrical stimulation (t12 = 9.434, ***P &lt; 0.001; t test, n = 7).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36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Tonic… last one just burst with electrical stimulation**data</a:t>
            </a:r>
            <a:r>
              <a:rPr lang="en-US" baseline="0" dirty="0" smtClean="0"/>
              <a:t> indicated that the optical stimulation of VTA</a:t>
            </a:r>
            <a:r>
              <a:rPr lang="en-US" baseline="0" dirty="0" smtClean="0">
                <a:sym typeface="Wingdings"/>
              </a:rPr>
              <a:t> effective enough to inactivate the DA neurons in the VTA &amp; diminish DA levels in the </a:t>
            </a:r>
            <a:r>
              <a:rPr lang="en-US" baseline="0" dirty="0" err="1" smtClean="0">
                <a:sym typeface="Wingdings"/>
              </a:rPr>
              <a:t>Nac</a:t>
            </a:r>
            <a:r>
              <a:rPr lang="en-US" baseline="0" dirty="0" smtClean="0">
                <a:sym typeface="Wingdings"/>
              </a:rPr>
              <a:t> during the dark room preference test </a:t>
            </a:r>
          </a:p>
          <a:p>
            <a:r>
              <a:rPr lang="en-US" baseline="0" dirty="0" smtClean="0">
                <a:sym typeface="Wingdings"/>
              </a:rPr>
              <a:t>I believe this means that obviously the DA levels and therefore the </a:t>
            </a:r>
            <a:r>
              <a:rPr lang="en-US" baseline="0" dirty="0" err="1" smtClean="0">
                <a:sym typeface="Wingdings"/>
              </a:rPr>
              <a:t>NAc</a:t>
            </a:r>
            <a:r>
              <a:rPr lang="en-US" baseline="0" dirty="0" smtClean="0">
                <a:sym typeface="Wingdings"/>
              </a:rPr>
              <a:t> place a role in aversive behavior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22B7-EE11-A54B-AA72-A79C922850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3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51D4-F4DA-4048-80F8-F234BBA2C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51D4-F4DA-4048-80F8-F234BBA2C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51D4-F4DA-4048-80F8-F234BBA2C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51D4-F4DA-4048-80F8-F234BBA2C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51D4-F4DA-4048-80F8-F234BBA2C5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51D4-F4DA-4048-80F8-F234BBA2C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51D4-F4DA-4048-80F8-F234BBA2C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51D4-F4DA-4048-80F8-F234BBA2C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51D4-F4DA-4048-80F8-F234BBA2C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AB6C645-1E4F-ED49-A5EB-8D1455C2F7C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2651D4-F4DA-4048-80F8-F234BBA2C5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12033"/>
            <a:ext cx="3309803" cy="3697357"/>
          </a:xfrm>
        </p:spPr>
        <p:txBody>
          <a:bodyPr>
            <a:normAutofit/>
          </a:bodyPr>
          <a:lstStyle/>
          <a:p>
            <a:r>
              <a:rPr lang="en-US" dirty="0" smtClean="0"/>
              <a:t>Does the Nucleus Accumbens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mediate Aversive Behavior?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155096"/>
            <a:ext cx="3309803" cy="526613"/>
          </a:xfrm>
        </p:spPr>
        <p:txBody>
          <a:bodyPr/>
          <a:lstStyle/>
          <a:p>
            <a:r>
              <a:rPr lang="en-US" dirty="0" smtClean="0"/>
              <a:t>Clarissa </a:t>
            </a:r>
            <a:r>
              <a:rPr lang="en-US" dirty="0" err="1" smtClean="0"/>
              <a:t>Staton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2" y="662925"/>
            <a:ext cx="7750968" cy="915022"/>
          </a:xfrm>
        </p:spPr>
        <p:txBody>
          <a:bodyPr>
            <a:normAutofit/>
          </a:bodyPr>
          <a:lstStyle/>
          <a:p>
            <a:r>
              <a:rPr lang="en-US" dirty="0" smtClean="0"/>
              <a:t>So what is aversive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Aversive behavior</a:t>
            </a:r>
            <a:r>
              <a:rPr lang="en-US" sz="3200" dirty="0"/>
              <a:t>: movement of an organism away from a certain type of stimulus, such as electric shock.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7815" y="65841"/>
            <a:ext cx="37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Tan</a:t>
            </a:r>
            <a:r>
              <a:rPr lang="en-US" sz="2400" dirty="0" smtClean="0">
                <a:solidFill>
                  <a:schemeClr val="bg1"/>
                </a:solidFill>
              </a:rPr>
              <a:t> et al: Conclusions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7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39" y="392748"/>
            <a:ext cx="7563995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 does this tell 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644" y="1744758"/>
            <a:ext cx="7862392" cy="4529682"/>
          </a:xfrm>
        </p:spPr>
        <p:txBody>
          <a:bodyPr>
            <a:noAutofit/>
          </a:bodyPr>
          <a:lstStyle/>
          <a:p>
            <a:r>
              <a:rPr lang="en-US" sz="3200" dirty="0" smtClean="0"/>
              <a:t>Exciting GABA neurons in VTA</a:t>
            </a:r>
            <a:r>
              <a:rPr lang="en-US" sz="3200" dirty="0" smtClean="0">
                <a:sym typeface="Wingdings"/>
              </a:rPr>
              <a:t> inhibition of DA neurons in VTA aversive behavior </a:t>
            </a:r>
          </a:p>
          <a:p>
            <a:endParaRPr lang="en-US" sz="32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But… is this aversive behavior due to the VTA inhibition of DA? Or a down-regulatory effect??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07815" y="65841"/>
            <a:ext cx="37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Tan</a:t>
            </a:r>
            <a:r>
              <a:rPr lang="en-US" sz="2400" dirty="0" smtClean="0">
                <a:solidFill>
                  <a:schemeClr val="bg1"/>
                </a:solidFill>
              </a:rPr>
              <a:t> et al: Conclusions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6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Subjects &amp; Optogenetic Inactivation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81" y="2323652"/>
            <a:ext cx="8097757" cy="3508977"/>
          </a:xfrm>
        </p:spPr>
        <p:txBody>
          <a:bodyPr/>
          <a:lstStyle/>
          <a:p>
            <a:r>
              <a:rPr lang="en-US" sz="3200" dirty="0" smtClean="0"/>
              <a:t>Adult TH-</a:t>
            </a:r>
            <a:r>
              <a:rPr lang="en-US" sz="3200" dirty="0" err="1" smtClean="0"/>
              <a:t>Cre</a:t>
            </a:r>
            <a:r>
              <a:rPr lang="en-US" sz="3200" dirty="0" smtClean="0"/>
              <a:t> mice (18) &amp; WT mice</a:t>
            </a:r>
          </a:p>
          <a:p>
            <a:r>
              <a:rPr lang="en-US" sz="3200" dirty="0" smtClean="0"/>
              <a:t>Injected with construct encoding Arch-</a:t>
            </a:r>
            <a:r>
              <a:rPr lang="en-US" sz="3200" dirty="0" err="1" smtClean="0"/>
              <a:t>eGFP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0470" y="-43016"/>
            <a:ext cx="377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Danjo et al: Materials &amp; Methods 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24" y="3513804"/>
            <a:ext cx="5319015" cy="29919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31594" y="3844307"/>
            <a:ext cx="817632" cy="834962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81" y="836318"/>
            <a:ext cx="7950171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Subjects &amp; Optogenetic Inactivation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81" y="1979318"/>
            <a:ext cx="8097757" cy="3853311"/>
          </a:xfrm>
        </p:spPr>
        <p:txBody>
          <a:bodyPr/>
          <a:lstStyle/>
          <a:p>
            <a:r>
              <a:rPr lang="en-US" sz="3200" dirty="0" smtClean="0"/>
              <a:t>Injected unilaterally into the VTA </a:t>
            </a:r>
          </a:p>
          <a:p>
            <a:r>
              <a:rPr lang="en-US" sz="3200" dirty="0" smtClean="0"/>
              <a:t>Optical Fiber placed above VTA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0470" y="-43017"/>
            <a:ext cx="377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Materials &amp; Methods  </a:t>
            </a:r>
          </a:p>
        </p:txBody>
      </p:sp>
      <p:pic>
        <p:nvPicPr>
          <p:cNvPr id="8" name="Picture 7" descr="Screen Shot 2016-02-06 at 9.22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70" y="3142820"/>
            <a:ext cx="3467100" cy="3187700"/>
          </a:xfrm>
          <a:prstGeom prst="rect">
            <a:avLst/>
          </a:prstGeom>
        </p:spPr>
      </p:pic>
      <p:pic>
        <p:nvPicPr>
          <p:cNvPr id="7" name="Picture 6" descr="Screen Shot 2016-02-06 at 9.22.1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4" y="3223400"/>
            <a:ext cx="3107120" cy="31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76" y="749342"/>
            <a:ext cx="7950171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Subjects &amp; Optogenetic Inactivation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476" y="1822762"/>
            <a:ext cx="8097757" cy="1244082"/>
          </a:xfrm>
        </p:spPr>
        <p:txBody>
          <a:bodyPr>
            <a:noAutofit/>
          </a:bodyPr>
          <a:lstStyle/>
          <a:p>
            <a:r>
              <a:rPr lang="en-US" sz="3200" dirty="0" smtClean="0"/>
              <a:t>Optical stimulation inhibited firings of DA neurons </a:t>
            </a:r>
            <a:r>
              <a:rPr lang="en-US" sz="3200" dirty="0" smtClean="0">
                <a:sym typeface="Wingdings"/>
              </a:rPr>
              <a:t>hyperpolarized DA cells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inhibited spontaneous firing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04184" y="-61160"/>
            <a:ext cx="377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Materials &amp; Methods  </a:t>
            </a:r>
          </a:p>
        </p:txBody>
      </p:sp>
      <p:pic>
        <p:nvPicPr>
          <p:cNvPr id="9" name="Picture 8" descr="Screen Shot 2016-02-06 at 9.28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1" y="3383503"/>
            <a:ext cx="7691013" cy="31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645" y="628079"/>
            <a:ext cx="6069649" cy="831245"/>
          </a:xfrm>
        </p:spPr>
        <p:txBody>
          <a:bodyPr/>
          <a:lstStyle/>
          <a:p>
            <a:pPr algn="ctr"/>
            <a:r>
              <a:rPr lang="en-US" dirty="0" smtClean="0"/>
              <a:t>Behavioral 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811" y="1772435"/>
            <a:ext cx="6777317" cy="3759192"/>
          </a:xfrm>
        </p:spPr>
        <p:txBody>
          <a:bodyPr>
            <a:noAutofit/>
          </a:bodyPr>
          <a:lstStyle/>
          <a:p>
            <a:r>
              <a:rPr lang="en-US" sz="3200" dirty="0" smtClean="0"/>
              <a:t>2 types of behavioral tests performed </a:t>
            </a:r>
          </a:p>
          <a:p>
            <a:pPr lvl="1"/>
            <a:r>
              <a:rPr lang="en-US" sz="3200" dirty="0" smtClean="0"/>
              <a:t>1) Dark-Room Preference Test </a:t>
            </a:r>
          </a:p>
          <a:p>
            <a:pPr lvl="1"/>
            <a:r>
              <a:rPr lang="en-US" sz="3200" dirty="0" smtClean="0"/>
              <a:t>2) Three-Chamber CPA Test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40470" y="-43017"/>
            <a:ext cx="377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Materials &amp; Methods  </a:t>
            </a:r>
          </a:p>
        </p:txBody>
      </p:sp>
    </p:spTree>
    <p:extLst>
      <p:ext uri="{BB962C8B-B14F-4D97-AF65-F5344CB8AC3E}">
        <p14:creationId xmlns:p14="http://schemas.microsoft.com/office/powerpoint/2010/main" val="1131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645" y="628079"/>
            <a:ext cx="6069649" cy="831245"/>
          </a:xfrm>
        </p:spPr>
        <p:txBody>
          <a:bodyPr/>
          <a:lstStyle/>
          <a:p>
            <a:pPr algn="ctr"/>
            <a:r>
              <a:rPr lang="en-US" dirty="0" smtClean="0"/>
              <a:t>Behavioral Test 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811" y="1459324"/>
            <a:ext cx="6902737" cy="16543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Dark-Room Preference Test </a:t>
            </a:r>
          </a:p>
          <a:p>
            <a:pPr lvl="1"/>
            <a:r>
              <a:rPr lang="en-US" sz="2600" dirty="0" smtClean="0"/>
              <a:t>Note: No difference in time spent in dark room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0470" y="-79303"/>
            <a:ext cx="377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Materials &amp; Methods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7"/>
          <a:stretch/>
        </p:blipFill>
        <p:spPr bwMode="auto">
          <a:xfrm>
            <a:off x="879373" y="2870183"/>
            <a:ext cx="2460742" cy="351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Screen Shot 2016-02-06 at 9.35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74" y="3513358"/>
            <a:ext cx="5084485" cy="16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490" y="775995"/>
            <a:ext cx="7024744" cy="1644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Optogenetic </a:t>
            </a:r>
            <a:r>
              <a:rPr lang="en-US" dirty="0" smtClean="0"/>
              <a:t>Inactivation </a:t>
            </a:r>
            <a:r>
              <a:rPr lang="en-US" dirty="0"/>
              <a:t>of DA Neurons Blocks Dark-Room Preference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7790" y="131683"/>
            <a:ext cx="30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Danjo et al: Results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/>
          <a:stretch/>
        </p:blipFill>
        <p:spPr bwMode="auto">
          <a:xfrm>
            <a:off x="1364387" y="2493344"/>
            <a:ext cx="6586671" cy="388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7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4" y="784278"/>
            <a:ext cx="7215520" cy="1354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Optogenetic </a:t>
            </a:r>
            <a:r>
              <a:rPr lang="en-US" dirty="0" smtClean="0"/>
              <a:t>Down-Regulation of DA Levels in the </a:t>
            </a:r>
            <a:r>
              <a:rPr lang="en-US" dirty="0" err="1" smtClean="0"/>
              <a:t>NAc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1970" y="83984"/>
            <a:ext cx="30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Results </a:t>
            </a:r>
          </a:p>
        </p:txBody>
      </p:sp>
      <p:pic>
        <p:nvPicPr>
          <p:cNvPr id="5" name="Picture 4" descr="Screen Shot 2016-02-06 at 9.40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00" y="2020274"/>
            <a:ext cx="5276557" cy="44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4571" y="635000"/>
            <a:ext cx="7233663" cy="1535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Optogenetic </a:t>
            </a:r>
            <a:r>
              <a:rPr lang="en-US" dirty="0" smtClean="0"/>
              <a:t>Down-Regulation of DA Levels in the </a:t>
            </a:r>
            <a:r>
              <a:rPr lang="en-US" dirty="0" err="1" smtClean="0"/>
              <a:t>NAc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2554901"/>
            <a:ext cx="7966500" cy="286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1970" y="83984"/>
            <a:ext cx="30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Results </a:t>
            </a:r>
          </a:p>
        </p:txBody>
      </p:sp>
    </p:spTree>
    <p:extLst>
      <p:ext uri="{BB962C8B-B14F-4D97-AF65-F5344CB8AC3E}">
        <p14:creationId xmlns:p14="http://schemas.microsoft.com/office/powerpoint/2010/main" val="2065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14342"/>
            <a:ext cx="7024744" cy="1143000"/>
          </a:xfrm>
        </p:spPr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455" y="1794417"/>
            <a:ext cx="7218779" cy="4626964"/>
          </a:xfrm>
        </p:spPr>
        <p:txBody>
          <a:bodyPr>
            <a:noAutofit/>
          </a:bodyPr>
          <a:lstStyle/>
          <a:p>
            <a:r>
              <a:rPr lang="en-US" sz="3200" dirty="0" smtClean="0"/>
              <a:t>Mesolimbic dopaminergic system=important for motivation, learning &amp; disorders</a:t>
            </a:r>
          </a:p>
          <a:p>
            <a:endParaRPr lang="en-US" sz="3200" dirty="0"/>
          </a:p>
          <a:p>
            <a:r>
              <a:rPr lang="en-US" sz="3200" dirty="0" smtClean="0"/>
              <a:t>Knowing about how the mesolimbic system connects &amp; functions can better the behaviors effected by this system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7815" y="65841"/>
            <a:ext cx="37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89" y="337575"/>
            <a:ext cx="8183768" cy="197722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Up-Regulation of </a:t>
            </a:r>
            <a:r>
              <a:rPr lang="en-US" sz="3600" dirty="0" err="1" smtClean="0"/>
              <a:t>Fos</a:t>
            </a:r>
            <a:r>
              <a:rPr lang="en-US" sz="3600" dirty="0" smtClean="0"/>
              <a:t> Gene Expression by Optical Inactivation of DA Neurons in the VTA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833827" y="83984"/>
            <a:ext cx="30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Results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1"/>
          <a:stretch/>
        </p:blipFill>
        <p:spPr bwMode="auto">
          <a:xfrm>
            <a:off x="616857" y="3733910"/>
            <a:ext cx="5678714" cy="260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236" y="2467429"/>
            <a:ext cx="7237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Fos</a:t>
            </a:r>
            <a:r>
              <a:rPr lang="en-US" sz="3200" dirty="0" smtClean="0"/>
              <a:t> gene=immediate early gene for DA neurons </a:t>
            </a:r>
            <a:endParaRPr 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2"/>
          <a:stretch/>
        </p:blipFill>
        <p:spPr bwMode="auto">
          <a:xfrm>
            <a:off x="6313714" y="3544647"/>
            <a:ext cx="2304143" cy="266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4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34025"/>
            <a:ext cx="8140700" cy="183308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Up-Regulation of </a:t>
            </a:r>
            <a:r>
              <a:rPr lang="en-US" sz="3600" dirty="0" err="1" smtClean="0"/>
              <a:t>Fos</a:t>
            </a:r>
            <a:r>
              <a:rPr lang="en-US" sz="3600" dirty="0" smtClean="0"/>
              <a:t> Gene Expression by Optical Inactivation of DA Neurons in the VTA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833827" y="83984"/>
            <a:ext cx="30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Results </a:t>
            </a:r>
          </a:p>
        </p:txBody>
      </p:sp>
      <p:pic>
        <p:nvPicPr>
          <p:cNvPr id="3" name="Picture 2" descr="Screen Shot 2016-02-11 at 9.06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2655"/>
          <a:stretch/>
        </p:blipFill>
        <p:spPr>
          <a:xfrm>
            <a:off x="800236" y="2234964"/>
            <a:ext cx="7619636" cy="698500"/>
          </a:xfrm>
          <a:prstGeom prst="rect">
            <a:avLst/>
          </a:prstGeom>
        </p:spPr>
      </p:pic>
      <p:pic>
        <p:nvPicPr>
          <p:cNvPr id="7" name="Picture 6" descr="Screen Shot 2016-02-11 at 9.11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54403"/>
            <a:ext cx="8140700" cy="2497886"/>
          </a:xfrm>
          <a:prstGeom prst="rect">
            <a:avLst/>
          </a:prstGeom>
        </p:spPr>
      </p:pic>
      <p:pic>
        <p:nvPicPr>
          <p:cNvPr id="8" name="Picture 7" descr="Screen Shot 2016-02-11 at 9.14.2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/>
          <a:stretch/>
        </p:blipFill>
        <p:spPr>
          <a:xfrm>
            <a:off x="3102429" y="3414885"/>
            <a:ext cx="3011714" cy="3089330"/>
          </a:xfrm>
          <a:prstGeom prst="rect">
            <a:avLst/>
          </a:prstGeom>
        </p:spPr>
      </p:pic>
      <p:pic>
        <p:nvPicPr>
          <p:cNvPr id="9" name="Picture 8" descr="Screen Shot 2016-02-11 at 9.16.2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54403"/>
            <a:ext cx="8140700" cy="2573898"/>
          </a:xfrm>
          <a:prstGeom prst="rect">
            <a:avLst/>
          </a:prstGeom>
        </p:spPr>
      </p:pic>
      <p:pic>
        <p:nvPicPr>
          <p:cNvPr id="10" name="Picture 9" descr="Screen Shot 2016-02-11 at 9.17.4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57" y="3154403"/>
            <a:ext cx="2576286" cy="3294454"/>
          </a:xfrm>
          <a:prstGeom prst="rect">
            <a:avLst/>
          </a:prstGeom>
        </p:spPr>
      </p:pic>
      <p:pic>
        <p:nvPicPr>
          <p:cNvPr id="11" name="Picture 10" descr="Screen Shot 2016-02-11 at 9.19.2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179026"/>
            <a:ext cx="8140701" cy="2473263"/>
          </a:xfrm>
          <a:prstGeom prst="rect">
            <a:avLst/>
          </a:prstGeom>
        </p:spPr>
      </p:pic>
      <p:pic>
        <p:nvPicPr>
          <p:cNvPr id="12" name="Picture 11" descr="Screen Shot 2016-02-11 at 9.20.38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77" y="3154403"/>
            <a:ext cx="2533066" cy="29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Wanted to look at if aversive conditioning through</a:t>
            </a:r>
          </a:p>
          <a:p>
            <a:pPr lvl="1"/>
            <a:r>
              <a:rPr lang="en-US" sz="3200" dirty="0" smtClean="0"/>
              <a:t>Direct pathway (D1) </a:t>
            </a:r>
          </a:p>
          <a:p>
            <a:pPr lvl="1"/>
            <a:r>
              <a:rPr lang="en-US" sz="3200" dirty="0" smtClean="0"/>
              <a:t>Indirect pathway (D2)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3503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74945"/>
            <a:ext cx="7024744" cy="1143000"/>
          </a:xfrm>
        </p:spPr>
        <p:txBody>
          <a:bodyPr/>
          <a:lstStyle/>
          <a:p>
            <a:r>
              <a:rPr lang="en-US" dirty="0" smtClean="0"/>
              <a:t>Indirect vs. Direct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4" y="1517945"/>
            <a:ext cx="8149559" cy="4938719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Direct Pathway</a:t>
            </a:r>
            <a:r>
              <a:rPr lang="en-US" sz="3200" dirty="0" smtClean="0"/>
              <a:t> (</a:t>
            </a:r>
            <a:r>
              <a:rPr lang="en-US" sz="3200" dirty="0" err="1" smtClean="0"/>
              <a:t>striatonigral</a:t>
            </a:r>
            <a:r>
              <a:rPr lang="en-US" sz="3200" dirty="0" smtClean="0"/>
              <a:t> neurons)</a:t>
            </a:r>
          </a:p>
          <a:p>
            <a:pPr lvl="1"/>
            <a:r>
              <a:rPr lang="en-US" sz="3200" dirty="0" smtClean="0"/>
              <a:t>D1R</a:t>
            </a:r>
            <a:endParaRPr lang="en-US" sz="3200" dirty="0"/>
          </a:p>
          <a:p>
            <a:pPr lvl="1"/>
            <a:r>
              <a:rPr lang="en-US" sz="3200" dirty="0" smtClean="0"/>
              <a:t>low affinity</a:t>
            </a:r>
          </a:p>
          <a:p>
            <a:pPr lvl="1"/>
            <a:r>
              <a:rPr lang="en-US" sz="3200" dirty="0" smtClean="0"/>
              <a:t>Phasic firing </a:t>
            </a:r>
          </a:p>
          <a:p>
            <a:r>
              <a:rPr lang="en-US" sz="3200" b="1" dirty="0" smtClean="0">
                <a:sym typeface="Wingdings"/>
              </a:rPr>
              <a:t>Indirect Pathway</a:t>
            </a:r>
            <a:r>
              <a:rPr lang="en-US" sz="3200" dirty="0" smtClean="0">
                <a:sym typeface="Wingdings"/>
              </a:rPr>
              <a:t> (</a:t>
            </a:r>
            <a:r>
              <a:rPr lang="en-US" sz="3200" dirty="0" err="1" smtClean="0">
                <a:sym typeface="Wingdings"/>
              </a:rPr>
              <a:t>striatopallidal</a:t>
            </a:r>
            <a:r>
              <a:rPr lang="en-US" sz="3200" dirty="0" smtClean="0">
                <a:sym typeface="Wingdings"/>
              </a:rPr>
              <a:t> neurons)</a:t>
            </a:r>
          </a:p>
          <a:p>
            <a:pPr lvl="1"/>
            <a:r>
              <a:rPr lang="en-US" sz="3200" dirty="0" smtClean="0">
                <a:sym typeface="Wingdings"/>
              </a:rPr>
              <a:t>D2R</a:t>
            </a:r>
          </a:p>
          <a:p>
            <a:pPr lvl="1"/>
            <a:r>
              <a:rPr lang="en-US" sz="3200" dirty="0" smtClean="0">
                <a:sym typeface="Wingdings"/>
              </a:rPr>
              <a:t>High affinity </a:t>
            </a:r>
          </a:p>
          <a:p>
            <a:pPr lvl="1"/>
            <a:r>
              <a:rPr lang="en-US" sz="3200" dirty="0" smtClean="0">
                <a:sym typeface="Wingdings"/>
              </a:rPr>
              <a:t>Tonic firing  </a:t>
            </a:r>
          </a:p>
          <a:p>
            <a:pPr lvl="1"/>
            <a:r>
              <a:rPr lang="en-US" sz="3200" dirty="0" smtClean="0">
                <a:sym typeface="Wingdings"/>
              </a:rPr>
              <a:t>Suppressed by aversive stimuli </a:t>
            </a: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0204" y="83984"/>
            <a:ext cx="3206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err="1" smtClean="0">
                <a:solidFill>
                  <a:srgbClr val="FFFFFF"/>
                </a:solidFill>
              </a:rPr>
              <a:t>Hikida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et al: </a:t>
            </a:r>
            <a:r>
              <a:rPr lang="en-US" sz="2000" dirty="0" smtClean="0">
                <a:solidFill>
                  <a:srgbClr val="FFFFFF"/>
                </a:solidFill>
              </a:rPr>
              <a:t>Introduction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25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Pathways modulated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D-RNB</a:t>
            </a:r>
          </a:p>
          <a:p>
            <a:pPr lvl="1"/>
            <a:r>
              <a:rPr lang="en-US" sz="3000" dirty="0" smtClean="0"/>
              <a:t>Direct pathway influenced  </a:t>
            </a:r>
          </a:p>
          <a:p>
            <a:r>
              <a:rPr lang="en-US" sz="3200" dirty="0" smtClean="0"/>
              <a:t>I-RNB </a:t>
            </a:r>
          </a:p>
          <a:p>
            <a:pPr lvl="1"/>
            <a:r>
              <a:rPr lang="en-US" sz="3000" dirty="0" smtClean="0"/>
              <a:t>Indirect pathway influenced 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650204" y="83984"/>
            <a:ext cx="3206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err="1" smtClean="0">
                <a:solidFill>
                  <a:srgbClr val="FFFFFF"/>
                </a:solidFill>
              </a:rPr>
              <a:t>Hikida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et al: </a:t>
            </a:r>
            <a:r>
              <a:rPr lang="en-US" sz="2000" dirty="0" smtClean="0">
                <a:solidFill>
                  <a:srgbClr val="FFFFFF"/>
                </a:solidFill>
              </a:rPr>
              <a:t>Methods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69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32" y="254761"/>
            <a:ext cx="7521402" cy="16865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Conditioned Place Preference (Retention of Aversive Memory)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170664"/>
            <a:ext cx="6777319" cy="366196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3200" dirty="0" smtClean="0"/>
          </a:p>
          <a:p>
            <a:r>
              <a:rPr lang="en-US" sz="3200" dirty="0"/>
              <a:t>2</a:t>
            </a:r>
            <a:r>
              <a:rPr lang="en-US" sz="3200" dirty="0" smtClean="0"/>
              <a:t> days  </a:t>
            </a:r>
            <a:endParaRPr lang="en-US" sz="3000" dirty="0" smtClean="0"/>
          </a:p>
          <a:p>
            <a:r>
              <a:rPr lang="en-US" sz="3000" dirty="0" smtClean="0"/>
              <a:t>Electric shocks in dark chamber</a:t>
            </a:r>
          </a:p>
          <a:p>
            <a:r>
              <a:rPr lang="en-US" sz="3200" dirty="0" smtClean="0"/>
              <a:t>Tested 24 hours later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0204" y="83984"/>
            <a:ext cx="3206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err="1" smtClean="0">
                <a:solidFill>
                  <a:srgbClr val="FFFFFF"/>
                </a:solidFill>
              </a:rPr>
              <a:t>Hikida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et al: </a:t>
            </a:r>
            <a:r>
              <a:rPr lang="en-US" sz="2000" dirty="0" smtClean="0">
                <a:solidFill>
                  <a:srgbClr val="FFFFFF"/>
                </a:solidFill>
              </a:rPr>
              <a:t>Methods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58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Aversive Memory significantly higher in I-RNB mice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0204" y="83984"/>
            <a:ext cx="3206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err="1" smtClean="0">
                <a:solidFill>
                  <a:srgbClr val="FFFFFF"/>
                </a:solidFill>
              </a:rPr>
              <a:t>Hikida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et al: </a:t>
            </a:r>
            <a:r>
              <a:rPr lang="en-US" sz="2000" dirty="0" smtClean="0">
                <a:solidFill>
                  <a:srgbClr val="FFFFFF"/>
                </a:solidFill>
              </a:rPr>
              <a:t>Results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 Shot 2016-02-12 at 9.40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6" y="2180002"/>
            <a:ext cx="3927669" cy="3852498"/>
          </a:xfrm>
          <a:prstGeom prst="rect">
            <a:avLst/>
          </a:prstGeom>
        </p:spPr>
      </p:pic>
      <p:pic>
        <p:nvPicPr>
          <p:cNvPr id="6" name="Picture 5" descr="Screen Shot 2016-02-12 at 9.40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28" y="2184060"/>
            <a:ext cx="3446364" cy="38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26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mean?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6813602" cy="35861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indirect pathway is crucial for evoking aversive behavior.</a:t>
            </a:r>
          </a:p>
          <a:p>
            <a:endParaRPr lang="en-US" sz="3200" dirty="0"/>
          </a:p>
          <a:p>
            <a:r>
              <a:rPr lang="en-US" sz="3200" dirty="0" smtClean="0"/>
              <a:t>Is this true for the </a:t>
            </a:r>
            <a:r>
              <a:rPr lang="en-US" sz="3200" dirty="0" err="1" smtClean="0"/>
              <a:t>NAc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50204" y="83984"/>
            <a:ext cx="3206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err="1" smtClean="0">
                <a:solidFill>
                  <a:srgbClr val="FFFFFF"/>
                </a:solidFill>
              </a:rPr>
              <a:t>Hikida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et al: </a:t>
            </a:r>
            <a:r>
              <a:rPr lang="en-US" sz="2000" dirty="0" smtClean="0">
                <a:solidFill>
                  <a:srgbClr val="FFFFFF"/>
                </a:solidFill>
              </a:rPr>
              <a:t>Conclusions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07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89" y="482250"/>
            <a:ext cx="8264127" cy="181701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DA Signaling Through D2R is Critical for Optogenetically Induced Conditioned Place Aversion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51970" y="83984"/>
            <a:ext cx="30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Results </a:t>
            </a:r>
          </a:p>
        </p:txBody>
      </p:sp>
      <p:pic>
        <p:nvPicPr>
          <p:cNvPr id="7" name="Picture 6" descr="Screen Shot 2016-02-11 at 9.52.0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4231" r="3739" b="4330"/>
          <a:stretch/>
        </p:blipFill>
        <p:spPr>
          <a:xfrm>
            <a:off x="1687288" y="2359428"/>
            <a:ext cx="5715000" cy="306988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542143" y="2914329"/>
            <a:ext cx="1705428" cy="56242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604000" y="3103562"/>
            <a:ext cx="1034143" cy="61685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584" y="3292795"/>
            <a:ext cx="1124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D1R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54220" y="3492832"/>
            <a:ext cx="1124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D2R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12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645" y="628079"/>
            <a:ext cx="6069649" cy="83124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Behavioral Test #2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811" y="1555775"/>
            <a:ext cx="6902737" cy="7429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Three-Chamber CPA Test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0470" y="-43017"/>
            <a:ext cx="377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Materials &amp; Methods  </a:t>
            </a:r>
          </a:p>
        </p:txBody>
      </p:sp>
      <p:pic>
        <p:nvPicPr>
          <p:cNvPr id="7" name="Picture 6" descr="Screen Shot 2016-02-06 at 9.48.5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3" t="2442" r="18296" b="68678"/>
          <a:stretch/>
        </p:blipFill>
        <p:spPr>
          <a:xfrm>
            <a:off x="546630" y="4790351"/>
            <a:ext cx="4586570" cy="15210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16286" y="2587572"/>
            <a:ext cx="1052285" cy="2340429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07018" y="2587572"/>
            <a:ext cx="1047530" cy="2340429"/>
          </a:xfrm>
          <a:prstGeom prst="rect">
            <a:avLst/>
          </a:prstGeom>
          <a:solidFill>
            <a:schemeClr val="accent3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68571" y="4243424"/>
            <a:ext cx="83844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86714" y="5250543"/>
            <a:ext cx="83844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8571" y="4243424"/>
            <a:ext cx="0" cy="684577"/>
          </a:xfrm>
          <a:prstGeom prst="line">
            <a:avLst/>
          </a:prstGeom>
          <a:ln w="762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07018" y="4243424"/>
            <a:ext cx="0" cy="684577"/>
          </a:xfrm>
          <a:prstGeom prst="line">
            <a:avLst/>
          </a:prstGeom>
          <a:ln w="762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68571" y="4928001"/>
            <a:ext cx="0" cy="358828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07018" y="4863088"/>
            <a:ext cx="0" cy="358828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37857" y="3113715"/>
            <a:ext cx="3810000" cy="18828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97858" y="2791955"/>
            <a:ext cx="25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Stimulation Chamber 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6241143" y="4243424"/>
            <a:ext cx="689429" cy="978492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453" y="621917"/>
            <a:ext cx="7024744" cy="1143000"/>
          </a:xfrm>
        </p:spPr>
        <p:txBody>
          <a:bodyPr/>
          <a:lstStyle/>
          <a:p>
            <a:r>
              <a:rPr lang="en-US" dirty="0" smtClean="0"/>
              <a:t>The problem…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41223" cy="3508977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circuitry/neurochemical mechanisms remain either unknown or controversial… </a:t>
            </a:r>
          </a:p>
          <a:p>
            <a:endParaRPr lang="en-US" sz="3200" dirty="0"/>
          </a:p>
          <a:p>
            <a:r>
              <a:rPr lang="en-US" sz="3200" dirty="0" smtClean="0"/>
              <a:t>We will address some of those issues today to give more insight.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5298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7625" y="353650"/>
            <a:ext cx="8344151" cy="197722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DA Signaling Through D2R is Critical for </a:t>
            </a:r>
            <a:r>
              <a:rPr lang="en-US" sz="3600" dirty="0"/>
              <a:t>Optogenetically </a:t>
            </a:r>
            <a:r>
              <a:rPr lang="en-US" sz="3600" dirty="0" smtClean="0"/>
              <a:t>Induced Conditioned Place Aversion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51970" y="83984"/>
            <a:ext cx="30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Results </a:t>
            </a:r>
          </a:p>
        </p:txBody>
      </p:sp>
      <p:pic>
        <p:nvPicPr>
          <p:cNvPr id="2" name="Picture 1" descr="Screen Shot 2016-02-11 at 10.17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4581" b="6983"/>
          <a:stretch/>
        </p:blipFill>
        <p:spPr>
          <a:xfrm>
            <a:off x="3937652" y="3202518"/>
            <a:ext cx="4693085" cy="2208333"/>
          </a:xfrm>
          <a:prstGeom prst="rect">
            <a:avLst/>
          </a:prstGeom>
        </p:spPr>
      </p:pic>
      <p:pic>
        <p:nvPicPr>
          <p:cNvPr id="7" name="Picture 6" descr="Screen Shot 2016-02-06 at 9.51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1" y="2505043"/>
            <a:ext cx="3336113" cy="38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289" y="511592"/>
            <a:ext cx="8104183" cy="181784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DA Signaling Through D2R is Critical for </a:t>
            </a:r>
            <a:r>
              <a:rPr lang="en-US" sz="3600" dirty="0"/>
              <a:t>Optogenetically </a:t>
            </a:r>
            <a:r>
              <a:rPr lang="en-US" sz="3600" dirty="0" smtClean="0"/>
              <a:t>Induced Conditioned Place Aversion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851970" y="83984"/>
            <a:ext cx="30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Results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49"/>
          <a:stretch/>
        </p:blipFill>
        <p:spPr bwMode="auto">
          <a:xfrm>
            <a:off x="527716" y="2329433"/>
            <a:ext cx="8115756" cy="30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2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289" y="484093"/>
            <a:ext cx="8071945" cy="200339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DA Signaling Through D2R is Critical for </a:t>
            </a:r>
            <a:r>
              <a:rPr lang="en-US" sz="3600" dirty="0"/>
              <a:t>Optogenetically </a:t>
            </a:r>
            <a:r>
              <a:rPr lang="en-US" sz="3600" dirty="0" smtClean="0"/>
              <a:t>Induced Conditioned Place Aversion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851970" y="83984"/>
            <a:ext cx="30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</a:rPr>
              <a:t>Danjo et al: Results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5"/>
          <a:stretch/>
        </p:blipFill>
        <p:spPr bwMode="auto">
          <a:xfrm>
            <a:off x="1191274" y="2699798"/>
            <a:ext cx="6876960" cy="35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8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22" y="485519"/>
            <a:ext cx="5679696" cy="900837"/>
          </a:xfrm>
        </p:spPr>
        <p:txBody>
          <a:bodyPr/>
          <a:lstStyle/>
          <a:p>
            <a:r>
              <a:rPr lang="en-US" dirty="0" smtClean="0"/>
              <a:t>Pulling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22" y="1811372"/>
            <a:ext cx="7693663" cy="4021258"/>
          </a:xfrm>
        </p:spPr>
        <p:txBody>
          <a:bodyPr>
            <a:noAutofit/>
          </a:bodyPr>
          <a:lstStyle/>
          <a:p>
            <a:r>
              <a:rPr lang="en-US" sz="3200" dirty="0" smtClean="0"/>
              <a:t>Inhibiting DA firings in VTA</a:t>
            </a:r>
            <a:r>
              <a:rPr lang="en-US" sz="3200" dirty="0" smtClean="0">
                <a:sym typeface="Wingdings"/>
              </a:rPr>
              <a:t> down regulation of DA levels in </a:t>
            </a:r>
            <a:r>
              <a:rPr lang="en-US" sz="3200" dirty="0" err="1" smtClean="0">
                <a:sym typeface="Wingdings"/>
              </a:rPr>
              <a:t>NAc</a:t>
            </a:r>
            <a:r>
              <a:rPr lang="en-US" sz="3200" dirty="0" smtClean="0">
                <a:sym typeface="Wingdings"/>
              </a:rPr>
              <a:t> </a:t>
            </a:r>
          </a:p>
          <a:p>
            <a:r>
              <a:rPr lang="en-US" sz="3200" dirty="0" smtClean="0"/>
              <a:t>Short-term DA inhibition</a:t>
            </a:r>
            <a:r>
              <a:rPr lang="en-US" sz="3200" dirty="0" smtClean="0">
                <a:sym typeface="Wingdings"/>
              </a:rPr>
              <a:t> passive avoidance behavior directly </a:t>
            </a:r>
          </a:p>
          <a:p>
            <a:r>
              <a:rPr lang="en-US" sz="3200" dirty="0" smtClean="0">
                <a:sym typeface="Wingdings"/>
              </a:rPr>
              <a:t>D2R-mediated signal processing is important determinant for onset of aversive reaction &amp; learning.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25959" y="65841"/>
            <a:ext cx="377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Danjo et al: Discussion 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732477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could this mean in regards to </a:t>
            </a:r>
            <a:r>
              <a:rPr lang="en-US" dirty="0" err="1" smtClean="0"/>
              <a:t>NAc</a:t>
            </a:r>
            <a:r>
              <a:rPr lang="en-US" dirty="0" smtClean="0"/>
              <a:t> function?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32" y="1275682"/>
            <a:ext cx="8096640" cy="4492981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en-US" sz="3200" dirty="0" smtClean="0"/>
          </a:p>
          <a:p>
            <a:r>
              <a:rPr lang="en-US" sz="3200" dirty="0" smtClean="0"/>
              <a:t>Indirect pathway inhibits competing behaviors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What does it mean that it is more </a:t>
            </a:r>
            <a:r>
              <a:rPr lang="en-US" sz="3200" dirty="0" err="1" smtClean="0">
                <a:sym typeface="Wingdings"/>
              </a:rPr>
              <a:t>prevelant</a:t>
            </a:r>
            <a:r>
              <a:rPr lang="en-US" sz="3200" dirty="0" smtClean="0">
                <a:sym typeface="Wingdings"/>
              </a:rPr>
              <a:t> in </a:t>
            </a:r>
            <a:r>
              <a:rPr lang="en-US" sz="3200" dirty="0" err="1" smtClean="0">
                <a:sym typeface="Wingdings"/>
              </a:rPr>
              <a:t>NAc</a:t>
            </a:r>
            <a:r>
              <a:rPr lang="en-US" sz="3200" dirty="0" smtClean="0">
                <a:sym typeface="Wingdings"/>
              </a:rPr>
              <a:t>? </a:t>
            </a:r>
          </a:p>
          <a:p>
            <a:r>
              <a:rPr lang="en-US" sz="3200" dirty="0"/>
              <a:t>Does this give more evidence to the fact that the </a:t>
            </a:r>
            <a:r>
              <a:rPr lang="en-US" sz="3200" dirty="0" err="1"/>
              <a:t>NAc</a:t>
            </a:r>
            <a:r>
              <a:rPr lang="en-US" sz="3200" dirty="0"/>
              <a:t> is a “reward center”</a:t>
            </a:r>
            <a:r>
              <a:rPr lang="en-US" sz="3200" dirty="0" smtClean="0"/>
              <a:t>?</a:t>
            </a:r>
            <a:endParaRPr lang="en-US" sz="3200" dirty="0"/>
          </a:p>
          <a:p>
            <a:r>
              <a:rPr lang="en-US" sz="3200" dirty="0" smtClean="0"/>
              <a:t>Does the idea that the DA neurons project to other regions have anything to do with these results?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84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29" y="616238"/>
            <a:ext cx="7976782" cy="702815"/>
          </a:xfrm>
        </p:spPr>
        <p:txBody>
          <a:bodyPr>
            <a:noAutofit/>
          </a:bodyPr>
          <a:lstStyle/>
          <a:p>
            <a:r>
              <a:rPr lang="en-US" dirty="0" smtClean="0"/>
              <a:t>Ventral Tegmental Area (VTA)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929" y="1319053"/>
            <a:ext cx="4764593" cy="5235496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Said to drive reward-related behavior </a:t>
            </a:r>
          </a:p>
          <a:p>
            <a:r>
              <a:rPr lang="en-US" sz="3200" dirty="0" smtClean="0"/>
              <a:t>Has projections to many areas</a:t>
            </a:r>
            <a:r>
              <a:rPr lang="en-US" sz="3200" dirty="0" smtClean="0">
                <a:sym typeface="Wingdings"/>
              </a:rPr>
              <a:t> including </a:t>
            </a:r>
            <a:r>
              <a:rPr lang="en-US" sz="3200" dirty="0" err="1" smtClean="0">
                <a:sym typeface="Wingdings"/>
              </a:rPr>
              <a:t>NAc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C</a:t>
            </a:r>
            <a:r>
              <a:rPr lang="en-US" sz="3200" dirty="0" smtClean="0"/>
              <a:t>omposed of..</a:t>
            </a:r>
          </a:p>
          <a:p>
            <a:pPr lvl="1"/>
            <a:r>
              <a:rPr lang="en-US" sz="3200" dirty="0" smtClean="0"/>
              <a:t>~65% DA neurons </a:t>
            </a:r>
          </a:p>
          <a:p>
            <a:pPr lvl="1"/>
            <a:r>
              <a:rPr lang="en-US" sz="3200" dirty="0" smtClean="0"/>
              <a:t>~30% GABA neurons </a:t>
            </a:r>
          </a:p>
          <a:p>
            <a:pPr lvl="1"/>
            <a:r>
              <a:rPr lang="en-US" sz="3200" dirty="0" smtClean="0"/>
              <a:t>~5% </a:t>
            </a:r>
            <a:r>
              <a:rPr lang="en-US" sz="3200" dirty="0" err="1" smtClean="0"/>
              <a:t>glutamatergic</a:t>
            </a:r>
            <a:r>
              <a:rPr lang="en-US" sz="3200" dirty="0" smtClean="0"/>
              <a:t> neurons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07815" y="65841"/>
            <a:ext cx="37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Tan</a:t>
            </a:r>
            <a:r>
              <a:rPr lang="en-US" sz="2400" dirty="0" smtClean="0">
                <a:solidFill>
                  <a:schemeClr val="bg1"/>
                </a:solidFill>
              </a:rPr>
              <a:t> et al: Introduction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8811">
            <a:off x="4465317" y="2315568"/>
            <a:ext cx="4368206" cy="25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45616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(VTA) DA Neurons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86" y="2204815"/>
            <a:ext cx="7959953" cy="414432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Fire in anticipation of error or reward </a:t>
            </a:r>
          </a:p>
          <a:p>
            <a:pPr lvl="1"/>
            <a:r>
              <a:rPr lang="en-US" sz="3200" dirty="0"/>
              <a:t>Inhibited by absence of reward 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Can manipulate firing via aversive stimuli </a:t>
            </a:r>
          </a:p>
          <a:p>
            <a:pPr lvl="1"/>
            <a:r>
              <a:rPr lang="en-US" sz="3000" dirty="0" smtClean="0"/>
              <a:t>Aversive=</a:t>
            </a:r>
            <a:r>
              <a:rPr lang="en-US" sz="3200" dirty="0"/>
              <a:t>a reprimand, punishment, or agent, used in aversive conditioning </a:t>
            </a:r>
            <a:endParaRPr lang="en-US" sz="3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07815" y="65841"/>
            <a:ext cx="37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Tan</a:t>
            </a:r>
            <a:r>
              <a:rPr lang="en-US" sz="2400" dirty="0" smtClean="0">
                <a:solidFill>
                  <a:schemeClr val="bg1"/>
                </a:solidFill>
              </a:rPr>
              <a:t> et al: Introduction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45616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(VTA) DA Neurons cont’d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0" y="1831336"/>
            <a:ext cx="8291929" cy="145527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Can inhibit DA neurons by using aversive stimulus that excites the GABA neurons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  <a:endParaRPr lang="en-US" sz="3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07815" y="65841"/>
            <a:ext cx="37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Tan</a:t>
            </a:r>
            <a:r>
              <a:rPr lang="en-US" sz="2400" dirty="0" smtClean="0">
                <a:solidFill>
                  <a:schemeClr val="bg1"/>
                </a:solidFill>
              </a:rPr>
              <a:t> et al: Introduction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653" y="3059629"/>
            <a:ext cx="5882786" cy="3420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38546" y="5088644"/>
            <a:ext cx="854841" cy="429501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2" y="456164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Optogenetic Activation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29" y="1599164"/>
            <a:ext cx="6777317" cy="35089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ChR2-eYFP into GABA neurons of VTA </a:t>
            </a:r>
          </a:p>
          <a:p>
            <a:pPr lvl="1"/>
            <a:r>
              <a:rPr lang="en-US" sz="3200" dirty="0" smtClean="0"/>
              <a:t>Transcribed only in neurons with </a:t>
            </a:r>
            <a:r>
              <a:rPr lang="en-US" sz="3200" dirty="0" err="1" smtClean="0"/>
              <a:t>Cre</a:t>
            </a:r>
            <a:r>
              <a:rPr lang="en-US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7815" y="65841"/>
            <a:ext cx="37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Tan</a:t>
            </a:r>
            <a:r>
              <a:rPr lang="en-US" sz="2400" dirty="0" smtClean="0">
                <a:solidFill>
                  <a:schemeClr val="bg1"/>
                </a:solidFill>
              </a:rPr>
              <a:t> et al: Methods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24" y="3513804"/>
            <a:ext cx="5319015" cy="2991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5370" y="4562201"/>
            <a:ext cx="2542200" cy="1152309"/>
          </a:xfrm>
          <a:prstGeom prst="rect">
            <a:avLst/>
          </a:prstGeom>
          <a:noFill/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7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1" y="332677"/>
            <a:ext cx="7244207" cy="15232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Place Aversion Test </a:t>
            </a:r>
            <a:br>
              <a:rPr lang="en-US" dirty="0" smtClean="0"/>
            </a:br>
            <a:r>
              <a:rPr lang="en-US" dirty="0" smtClean="0"/>
              <a:t>“Aversive Conditioning 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01" y="2067641"/>
            <a:ext cx="7678796" cy="2150285"/>
          </a:xfrm>
        </p:spPr>
        <p:txBody>
          <a:bodyPr>
            <a:normAutofit/>
          </a:bodyPr>
          <a:lstStyle/>
          <a:p>
            <a:r>
              <a:rPr lang="en-US" sz="3200" dirty="0" err="1"/>
              <a:t>G</a:t>
            </a:r>
            <a:r>
              <a:rPr lang="en-US" sz="3200" dirty="0" err="1" smtClean="0"/>
              <a:t>ADcre</a:t>
            </a:r>
            <a:r>
              <a:rPr lang="en-US" sz="3200" dirty="0" smtClean="0"/>
              <a:t>+ &amp; </a:t>
            </a:r>
            <a:r>
              <a:rPr lang="en-US" sz="3200" dirty="0" err="1" smtClean="0"/>
              <a:t>GADcre</a:t>
            </a:r>
            <a:r>
              <a:rPr lang="en-US" sz="3200" dirty="0" smtClean="0"/>
              <a:t>- mice </a:t>
            </a:r>
          </a:p>
          <a:p>
            <a:r>
              <a:rPr lang="en-US" sz="3200" dirty="0" smtClean="0"/>
              <a:t>4 days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7815" y="65841"/>
            <a:ext cx="37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Tan</a:t>
            </a:r>
            <a:r>
              <a:rPr lang="en-US" sz="2400" dirty="0" smtClean="0">
                <a:solidFill>
                  <a:schemeClr val="bg1"/>
                </a:solidFill>
              </a:rPr>
              <a:t> et al: Methods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9308" y="3852694"/>
            <a:ext cx="1052285" cy="2340429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80040" y="3852694"/>
            <a:ext cx="1047530" cy="2340429"/>
          </a:xfrm>
          <a:prstGeom prst="rect">
            <a:avLst/>
          </a:prstGeom>
          <a:solidFill>
            <a:schemeClr val="accent3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41593" y="5508546"/>
            <a:ext cx="83844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59736" y="6515665"/>
            <a:ext cx="83844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41593" y="5508546"/>
            <a:ext cx="0" cy="684577"/>
          </a:xfrm>
          <a:prstGeom prst="line">
            <a:avLst/>
          </a:prstGeom>
          <a:ln w="762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80040" y="5508546"/>
            <a:ext cx="0" cy="684577"/>
          </a:xfrm>
          <a:prstGeom prst="line">
            <a:avLst/>
          </a:prstGeom>
          <a:ln w="762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41593" y="6193123"/>
            <a:ext cx="0" cy="358828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0040" y="6128210"/>
            <a:ext cx="0" cy="358828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54429" y="4567122"/>
            <a:ext cx="2566450" cy="260816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7669" y="4267225"/>
            <a:ext cx="206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Stimulation Chamber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14165" y="5508546"/>
            <a:ext cx="689429" cy="978492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7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39" y="709609"/>
            <a:ext cx="8011797" cy="16291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Optogenetic activation of VTA GABA neurons is sufficient to drive conditioned place aversion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84078" cy="589481"/>
          </a:xfrm>
        </p:spPr>
        <p:txBody>
          <a:bodyPr>
            <a:normAutofit/>
          </a:bodyPr>
          <a:lstStyle/>
          <a:p>
            <a:r>
              <a:rPr lang="en-US" dirty="0" smtClean="0"/>
              <a:t>Remember: activating GABA</a:t>
            </a:r>
            <a:r>
              <a:rPr lang="en-US" dirty="0" smtClean="0">
                <a:sym typeface="Wingdings"/>
              </a:rPr>
              <a:t> inhibits DA</a:t>
            </a:r>
            <a:endParaRPr lang="en-US" dirty="0"/>
          </a:p>
        </p:txBody>
      </p:sp>
      <p:pic>
        <p:nvPicPr>
          <p:cNvPr id="4" name="Picture 3" descr="Screen Shot 2016-02-12 at 12.01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5" y="2913134"/>
            <a:ext cx="4070858" cy="3398874"/>
          </a:xfrm>
          <a:prstGeom prst="rect">
            <a:avLst/>
          </a:prstGeom>
        </p:spPr>
      </p:pic>
      <p:pic>
        <p:nvPicPr>
          <p:cNvPr id="5" name="Picture 4" descr="Screen Shot 2016-02-12 at 12.02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86" y="3146182"/>
            <a:ext cx="3369025" cy="3282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7815" y="65841"/>
            <a:ext cx="37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Tan</a:t>
            </a:r>
            <a:r>
              <a:rPr lang="en-US" sz="2400" dirty="0" smtClean="0">
                <a:solidFill>
                  <a:schemeClr val="bg1"/>
                </a:solidFill>
              </a:rPr>
              <a:t> et al: Results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8804</TotalTime>
  <Words>1800</Words>
  <Application>Microsoft Office PowerPoint</Application>
  <PresentationFormat>On-screen Show (4:3)</PresentationFormat>
  <Paragraphs>188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Austin</vt:lpstr>
      <vt:lpstr>Does the Nucleus Accumbens mediate Aversive Behavior?</vt:lpstr>
      <vt:lpstr>Why do we care?</vt:lpstr>
      <vt:lpstr>The problem… </vt:lpstr>
      <vt:lpstr>Ventral Tegmental Area (VTA) </vt:lpstr>
      <vt:lpstr>(VTA) DA Neurons </vt:lpstr>
      <vt:lpstr>(VTA) DA Neurons cont’d  </vt:lpstr>
      <vt:lpstr>Optogenetic Activation </vt:lpstr>
      <vt:lpstr>Place Aversion Test  “Aversive Conditioning ”</vt:lpstr>
      <vt:lpstr>Optogenetic activation of VTA GABA neurons is sufficient to drive conditioned place aversion </vt:lpstr>
      <vt:lpstr>So what is aversive behavior?</vt:lpstr>
      <vt:lpstr>What does this tell us? </vt:lpstr>
      <vt:lpstr>Subjects &amp; Optogenetic Inactivation </vt:lpstr>
      <vt:lpstr>Subjects &amp; Optogenetic Inactivation cont’d</vt:lpstr>
      <vt:lpstr>Subjects &amp; Optogenetic Inactivation cont’d</vt:lpstr>
      <vt:lpstr>Behavioral Tests </vt:lpstr>
      <vt:lpstr>Behavioral Test #1 </vt:lpstr>
      <vt:lpstr>Optogenetic Inactivation of DA Neurons Blocks Dark-Room Preference </vt:lpstr>
      <vt:lpstr>Optogenetic Down-Regulation of DA Levels in the NAc </vt:lpstr>
      <vt:lpstr>Optogenetic Down-Regulation of DA Levels in the NAc </vt:lpstr>
      <vt:lpstr>Up-Regulation of Fos Gene Expression by Optical Inactivation of DA Neurons in the VTA </vt:lpstr>
      <vt:lpstr>Up-Regulation of Fos Gene Expression by Optical Inactivation of DA Neurons in the VTA </vt:lpstr>
      <vt:lpstr>So… now what? </vt:lpstr>
      <vt:lpstr>Indirect vs. Direct pathway</vt:lpstr>
      <vt:lpstr>Pathways modulated </vt:lpstr>
      <vt:lpstr>Conditioned Place Preference (Retention of Aversive Memory) </vt:lpstr>
      <vt:lpstr>Aversive Memory significantly higher in I-RNB mice </vt:lpstr>
      <vt:lpstr>What does this mean?  </vt:lpstr>
      <vt:lpstr>DA Signaling Through D2R is Critical for Optogenetically Induced Conditioned Place Aversion </vt:lpstr>
      <vt:lpstr>Behavioral Test #2 </vt:lpstr>
      <vt:lpstr>DA Signaling Through D2R is Critical for Optogenetically Induced Conditioned Place Aversion </vt:lpstr>
      <vt:lpstr>DA Signaling Through D2R is Critical for Optogenetically Induced Conditioned Place Aversion </vt:lpstr>
      <vt:lpstr>DA Signaling Through D2R is Critical for Optogenetically Induced Conditioned Place Aversion </vt:lpstr>
      <vt:lpstr>Pulling it all together</vt:lpstr>
      <vt:lpstr>What could this mean in regards to NAc function? </vt:lpstr>
    </vt:vector>
  </TitlesOfParts>
  <Company>morningside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morningside</dc:creator>
  <cp:lastModifiedBy>Cliff H Summers</cp:lastModifiedBy>
  <cp:revision>75</cp:revision>
  <dcterms:created xsi:type="dcterms:W3CDTF">2016-02-06T15:13:48Z</dcterms:created>
  <dcterms:modified xsi:type="dcterms:W3CDTF">2016-02-12T19:11:45Z</dcterms:modified>
</cp:coreProperties>
</file>